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12192000" cy="6858000"/>
  <p:notesSz cx="6973888"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120" d="100"/>
          <a:sy n="120" d="100"/>
        </p:scale>
        <p:origin x="120" y="2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E13A15B-78A5-4252-BFFF-638AA545435E}"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AEFA4B4D-83B5-4E0A-BF1C-E3D88D45AE4B}">
      <dgm:prSet custT="1"/>
      <dgm:spPr/>
      <dgm:t>
        <a:bodyPr/>
        <a:lstStyle/>
        <a:p>
          <a:r>
            <a:rPr lang="en-US" sz="3200" b="0" i="0" u="none" dirty="0" smtClean="0"/>
            <a:t>To Do</a:t>
          </a:r>
        </a:p>
        <a:p>
          <a:r>
            <a:rPr lang="en-US" sz="1400" b="0" i="0" u="none" dirty="0" smtClean="0"/>
            <a:t> Work that has not been started</a:t>
          </a:r>
          <a:endParaRPr lang="en-US" sz="1400" b="0" i="0" u="none" dirty="0"/>
        </a:p>
      </dgm:t>
    </dgm:pt>
    <dgm:pt modelId="{2B6603DC-6F7A-47C8-86BE-1C7A20459B06}" type="parTrans" cxnId="{87C6FEE1-D771-4C03-A9DC-BD7B7A34D8DE}">
      <dgm:prSet/>
      <dgm:spPr/>
      <dgm:t>
        <a:bodyPr/>
        <a:lstStyle/>
        <a:p>
          <a:endParaRPr lang="en-US"/>
        </a:p>
      </dgm:t>
    </dgm:pt>
    <dgm:pt modelId="{80E630EA-BD0F-4AC2-8116-63495C6BE7D5}" type="sibTrans" cxnId="{87C6FEE1-D771-4C03-A9DC-BD7B7A34D8DE}">
      <dgm:prSet/>
      <dgm:spPr/>
      <dgm:t>
        <a:bodyPr/>
        <a:lstStyle/>
        <a:p>
          <a:endParaRPr lang="en-US"/>
        </a:p>
      </dgm:t>
    </dgm:pt>
    <dgm:pt modelId="{9126665D-F010-4467-9964-6FA34F636D8A}">
      <dgm:prSet custT="1"/>
      <dgm:spPr/>
      <dgm:t>
        <a:bodyPr/>
        <a:lstStyle/>
        <a:p>
          <a:r>
            <a:rPr lang="en-US" sz="3200" b="0" i="0" u="none" dirty="0" smtClean="0"/>
            <a:t>In Progress </a:t>
          </a:r>
        </a:p>
        <a:p>
          <a:r>
            <a:rPr lang="en-US" sz="1400" b="0" i="0" u="none" dirty="0" smtClean="0"/>
            <a:t>Work that is actively being looked at by the team.</a:t>
          </a:r>
          <a:endParaRPr lang="en-US" sz="1400" b="0" i="0" u="none" dirty="0"/>
        </a:p>
      </dgm:t>
    </dgm:pt>
    <dgm:pt modelId="{D71CFA61-7844-4C42-A5AB-31E5C48BEB35}" type="parTrans" cxnId="{63D8D5F1-AECB-49D7-BE03-EF744FA030DE}">
      <dgm:prSet/>
      <dgm:spPr/>
      <dgm:t>
        <a:bodyPr/>
        <a:lstStyle/>
        <a:p>
          <a:endParaRPr lang="en-US"/>
        </a:p>
      </dgm:t>
    </dgm:pt>
    <dgm:pt modelId="{7A7A023E-3C96-44C0-9A0C-38F9A71BAAE3}" type="sibTrans" cxnId="{63D8D5F1-AECB-49D7-BE03-EF744FA030DE}">
      <dgm:prSet/>
      <dgm:spPr/>
      <dgm:t>
        <a:bodyPr/>
        <a:lstStyle/>
        <a:p>
          <a:endParaRPr lang="en-US"/>
        </a:p>
      </dgm:t>
    </dgm:pt>
    <dgm:pt modelId="{78AF060C-59CE-463B-8430-7F9C17294B91}">
      <dgm:prSet custT="1"/>
      <dgm:spPr/>
      <dgm:t>
        <a:bodyPr/>
        <a:lstStyle/>
        <a:p>
          <a:r>
            <a:rPr lang="en-US" sz="3200" b="0" i="0" u="none" dirty="0" smtClean="0"/>
            <a:t>Code Review </a:t>
          </a:r>
        </a:p>
        <a:p>
          <a:r>
            <a:rPr lang="en-US" sz="1400" b="0" i="0" u="none" dirty="0" smtClean="0"/>
            <a:t>Work that is completed, but awaiting review.</a:t>
          </a:r>
          <a:endParaRPr lang="en-US" sz="1400" b="0" i="0" u="none" dirty="0"/>
        </a:p>
      </dgm:t>
    </dgm:pt>
    <dgm:pt modelId="{9DD597AC-F8C3-45A3-9E92-6E3CC48F2B0B}" type="parTrans" cxnId="{8832D6EC-E2AE-44EA-9A82-BFA6B010415F}">
      <dgm:prSet/>
      <dgm:spPr/>
      <dgm:t>
        <a:bodyPr/>
        <a:lstStyle/>
        <a:p>
          <a:endParaRPr lang="en-US"/>
        </a:p>
      </dgm:t>
    </dgm:pt>
    <dgm:pt modelId="{A05955A8-646F-45A8-9751-E0DB7CC02186}" type="sibTrans" cxnId="{8832D6EC-E2AE-44EA-9A82-BFA6B010415F}">
      <dgm:prSet/>
      <dgm:spPr/>
      <dgm:t>
        <a:bodyPr/>
        <a:lstStyle/>
        <a:p>
          <a:endParaRPr lang="en-US"/>
        </a:p>
      </dgm:t>
    </dgm:pt>
    <dgm:pt modelId="{605BFED0-001B-426D-ADE7-CD13C7474DA2}">
      <dgm:prSet custT="1"/>
      <dgm:spPr/>
      <dgm:t>
        <a:bodyPr/>
        <a:lstStyle/>
        <a:p>
          <a:r>
            <a:rPr lang="en-US" sz="3900" b="0" i="0" u="none" dirty="0" smtClean="0"/>
            <a:t>Done </a:t>
          </a:r>
        </a:p>
        <a:p>
          <a:r>
            <a:rPr lang="en-US" sz="1400" b="0" i="0" u="none" dirty="0" smtClean="0"/>
            <a:t>Work that is completely finished and meets the team's definition of done.</a:t>
          </a:r>
          <a:endParaRPr lang="en-US" sz="1400" b="0" i="0" u="none" dirty="0"/>
        </a:p>
      </dgm:t>
    </dgm:pt>
    <dgm:pt modelId="{D60D6D75-D0DE-46D0-8A5A-6F6D2C096AEA}" type="parTrans" cxnId="{783A35A2-42DC-4F9E-86CA-986357A54AD4}">
      <dgm:prSet/>
      <dgm:spPr/>
      <dgm:t>
        <a:bodyPr/>
        <a:lstStyle/>
        <a:p>
          <a:endParaRPr lang="en-US"/>
        </a:p>
      </dgm:t>
    </dgm:pt>
    <dgm:pt modelId="{F419B357-6CC7-4486-8C1A-337DD77CFC49}" type="sibTrans" cxnId="{783A35A2-42DC-4F9E-86CA-986357A54AD4}">
      <dgm:prSet/>
      <dgm:spPr/>
      <dgm:t>
        <a:bodyPr/>
        <a:lstStyle/>
        <a:p>
          <a:endParaRPr lang="en-US"/>
        </a:p>
      </dgm:t>
    </dgm:pt>
    <dgm:pt modelId="{41885154-5EA7-4BBA-AE0F-6ACB8D4C7F7A}" type="pres">
      <dgm:prSet presAssocID="{5E13A15B-78A5-4252-BFFF-638AA545435E}" presName="diagram" presStyleCnt="0">
        <dgm:presLayoutVars>
          <dgm:dir/>
          <dgm:resizeHandles val="exact"/>
        </dgm:presLayoutVars>
      </dgm:prSet>
      <dgm:spPr/>
    </dgm:pt>
    <dgm:pt modelId="{DD16D318-8273-4580-8C61-BBDA5BE9E4AA}" type="pres">
      <dgm:prSet presAssocID="{AEFA4B4D-83B5-4E0A-BF1C-E3D88D45AE4B}" presName="node" presStyleLbl="node1" presStyleIdx="0" presStyleCnt="4" custScaleX="34212" custScaleY="19952" custLinFactNeighborX="-11105" custLinFactNeighborY="-23303">
        <dgm:presLayoutVars>
          <dgm:bulletEnabled val="1"/>
        </dgm:presLayoutVars>
      </dgm:prSet>
      <dgm:spPr/>
    </dgm:pt>
    <dgm:pt modelId="{7CB79C6E-87A6-40F4-ACB6-835B508C798E}" type="pres">
      <dgm:prSet presAssocID="{80E630EA-BD0F-4AC2-8116-63495C6BE7D5}" presName="sibTrans" presStyleCnt="0"/>
      <dgm:spPr/>
    </dgm:pt>
    <dgm:pt modelId="{5D44611F-7545-45AD-8D83-E424E13F3BEE}" type="pres">
      <dgm:prSet presAssocID="{9126665D-F010-4467-9964-6FA34F636D8A}" presName="node" presStyleLbl="node1" presStyleIdx="1" presStyleCnt="4" custScaleX="33589" custScaleY="21172" custLinFactNeighborX="-55221" custLinFactNeighborY="4945">
        <dgm:presLayoutVars>
          <dgm:bulletEnabled val="1"/>
        </dgm:presLayoutVars>
      </dgm:prSet>
      <dgm:spPr/>
    </dgm:pt>
    <dgm:pt modelId="{9F067D0A-3A5D-4BF0-8E31-9EE65E3DDF49}" type="pres">
      <dgm:prSet presAssocID="{7A7A023E-3C96-44C0-9A0C-38F9A71BAAE3}" presName="sibTrans" presStyleCnt="0"/>
      <dgm:spPr/>
    </dgm:pt>
    <dgm:pt modelId="{CF558051-248D-4D67-B280-447474946043}" type="pres">
      <dgm:prSet presAssocID="{78AF060C-59CE-463B-8430-7F9C17294B91}" presName="node" presStyleLbl="node1" presStyleIdx="2" presStyleCnt="4" custScaleX="33856" custScaleY="22664" custLinFactNeighborX="-10996" custLinFactNeighborY="-9019">
        <dgm:presLayoutVars>
          <dgm:bulletEnabled val="1"/>
        </dgm:presLayoutVars>
      </dgm:prSet>
      <dgm:spPr/>
    </dgm:pt>
    <dgm:pt modelId="{D5D50589-D5C8-48F1-8A9C-6237CB8E9BED}" type="pres">
      <dgm:prSet presAssocID="{A05955A8-646F-45A8-9751-E0DB7CC02186}" presName="sibTrans" presStyleCnt="0"/>
      <dgm:spPr/>
    </dgm:pt>
    <dgm:pt modelId="{C3480C91-EC2D-4CB7-8155-BB991FAB87F9}" type="pres">
      <dgm:prSet presAssocID="{605BFED0-001B-426D-ADE7-CD13C7474DA2}" presName="node" presStyleLbl="node1" presStyleIdx="3" presStyleCnt="4" custScaleX="33735" custScaleY="27853" custLinFactNeighborX="-55718" custLinFactNeighborY="18442">
        <dgm:presLayoutVars>
          <dgm:bulletEnabled val="1"/>
        </dgm:presLayoutVars>
      </dgm:prSet>
      <dgm:spPr/>
    </dgm:pt>
  </dgm:ptLst>
  <dgm:cxnLst>
    <dgm:cxn modelId="{63D8D5F1-AECB-49D7-BE03-EF744FA030DE}" srcId="{5E13A15B-78A5-4252-BFFF-638AA545435E}" destId="{9126665D-F010-4467-9964-6FA34F636D8A}" srcOrd="1" destOrd="0" parTransId="{D71CFA61-7844-4C42-A5AB-31E5C48BEB35}" sibTransId="{7A7A023E-3C96-44C0-9A0C-38F9A71BAAE3}"/>
    <dgm:cxn modelId="{5D630E38-0CDA-4807-A36C-13C72664FA7A}" type="presOf" srcId="{9126665D-F010-4467-9964-6FA34F636D8A}" destId="{5D44611F-7545-45AD-8D83-E424E13F3BEE}" srcOrd="0" destOrd="0" presId="urn:microsoft.com/office/officeart/2005/8/layout/default"/>
    <dgm:cxn modelId="{942BCE9D-5032-4897-9BF7-4EA61D1BCB95}" type="presOf" srcId="{AEFA4B4D-83B5-4E0A-BF1C-E3D88D45AE4B}" destId="{DD16D318-8273-4580-8C61-BBDA5BE9E4AA}" srcOrd="0" destOrd="0" presId="urn:microsoft.com/office/officeart/2005/8/layout/default"/>
    <dgm:cxn modelId="{4F1B9666-DCE5-4B74-A256-162872741684}" type="presOf" srcId="{5E13A15B-78A5-4252-BFFF-638AA545435E}" destId="{41885154-5EA7-4BBA-AE0F-6ACB8D4C7F7A}" srcOrd="0" destOrd="0" presId="urn:microsoft.com/office/officeart/2005/8/layout/default"/>
    <dgm:cxn modelId="{5B421DCD-06F1-40B3-8A8C-D5D6F0E9E699}" type="presOf" srcId="{605BFED0-001B-426D-ADE7-CD13C7474DA2}" destId="{C3480C91-EC2D-4CB7-8155-BB991FAB87F9}" srcOrd="0" destOrd="0" presId="urn:microsoft.com/office/officeart/2005/8/layout/default"/>
    <dgm:cxn modelId="{8832D6EC-E2AE-44EA-9A82-BFA6B010415F}" srcId="{5E13A15B-78A5-4252-BFFF-638AA545435E}" destId="{78AF060C-59CE-463B-8430-7F9C17294B91}" srcOrd="2" destOrd="0" parTransId="{9DD597AC-F8C3-45A3-9E92-6E3CC48F2B0B}" sibTransId="{A05955A8-646F-45A8-9751-E0DB7CC02186}"/>
    <dgm:cxn modelId="{783A35A2-42DC-4F9E-86CA-986357A54AD4}" srcId="{5E13A15B-78A5-4252-BFFF-638AA545435E}" destId="{605BFED0-001B-426D-ADE7-CD13C7474DA2}" srcOrd="3" destOrd="0" parTransId="{D60D6D75-D0DE-46D0-8A5A-6F6D2C096AEA}" sibTransId="{F419B357-6CC7-4486-8C1A-337DD77CFC49}"/>
    <dgm:cxn modelId="{DFBAFF2C-4FFB-416F-83F6-3E3F46E86B74}" type="presOf" srcId="{78AF060C-59CE-463B-8430-7F9C17294B91}" destId="{CF558051-248D-4D67-B280-447474946043}" srcOrd="0" destOrd="0" presId="urn:microsoft.com/office/officeart/2005/8/layout/default"/>
    <dgm:cxn modelId="{87C6FEE1-D771-4C03-A9DC-BD7B7A34D8DE}" srcId="{5E13A15B-78A5-4252-BFFF-638AA545435E}" destId="{AEFA4B4D-83B5-4E0A-BF1C-E3D88D45AE4B}" srcOrd="0" destOrd="0" parTransId="{2B6603DC-6F7A-47C8-86BE-1C7A20459B06}" sibTransId="{80E630EA-BD0F-4AC2-8116-63495C6BE7D5}"/>
    <dgm:cxn modelId="{842DDD33-8FC9-4C89-97F2-8DDEDED84788}" type="presParOf" srcId="{41885154-5EA7-4BBA-AE0F-6ACB8D4C7F7A}" destId="{DD16D318-8273-4580-8C61-BBDA5BE9E4AA}" srcOrd="0" destOrd="0" presId="urn:microsoft.com/office/officeart/2005/8/layout/default"/>
    <dgm:cxn modelId="{FE82443C-DEA8-4004-ACDE-6EB1493D50CD}" type="presParOf" srcId="{41885154-5EA7-4BBA-AE0F-6ACB8D4C7F7A}" destId="{7CB79C6E-87A6-40F4-ACB6-835B508C798E}" srcOrd="1" destOrd="0" presId="urn:microsoft.com/office/officeart/2005/8/layout/default"/>
    <dgm:cxn modelId="{3DB9C235-A64D-4B68-9F69-004E4D7FA194}" type="presParOf" srcId="{41885154-5EA7-4BBA-AE0F-6ACB8D4C7F7A}" destId="{5D44611F-7545-45AD-8D83-E424E13F3BEE}" srcOrd="2" destOrd="0" presId="urn:microsoft.com/office/officeart/2005/8/layout/default"/>
    <dgm:cxn modelId="{8C0C4890-D71E-446B-94CB-F121AD68B8F1}" type="presParOf" srcId="{41885154-5EA7-4BBA-AE0F-6ACB8D4C7F7A}" destId="{9F067D0A-3A5D-4BF0-8E31-9EE65E3DDF49}" srcOrd="3" destOrd="0" presId="urn:microsoft.com/office/officeart/2005/8/layout/default"/>
    <dgm:cxn modelId="{7CA0553E-5F8D-435E-9495-30FB957FE1E5}" type="presParOf" srcId="{41885154-5EA7-4BBA-AE0F-6ACB8D4C7F7A}" destId="{CF558051-248D-4D67-B280-447474946043}" srcOrd="4" destOrd="0" presId="urn:microsoft.com/office/officeart/2005/8/layout/default"/>
    <dgm:cxn modelId="{FDDC5D84-2FDA-4987-9F21-084F4E37F2E8}" type="presParOf" srcId="{41885154-5EA7-4BBA-AE0F-6ACB8D4C7F7A}" destId="{D5D50589-D5C8-48F1-8A9C-6237CB8E9BED}" srcOrd="5" destOrd="0" presId="urn:microsoft.com/office/officeart/2005/8/layout/default"/>
    <dgm:cxn modelId="{956E05C3-BFF3-44BD-887C-45B7B63DB210}" type="presParOf" srcId="{41885154-5EA7-4BBA-AE0F-6ACB8D4C7F7A}" destId="{C3480C91-EC2D-4CB7-8155-BB991FAB87F9}"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16D318-8273-4580-8C61-BBDA5BE9E4AA}">
      <dsp:nvSpPr>
        <dsp:cNvPr id="0" name=""/>
        <dsp:cNvSpPr/>
      </dsp:nvSpPr>
      <dsp:spPr>
        <a:xfrm>
          <a:off x="3522" y="3460"/>
          <a:ext cx="2778035" cy="97206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b="0" i="0" u="none" kern="1200" dirty="0" smtClean="0"/>
            <a:t>To Do</a:t>
          </a:r>
        </a:p>
        <a:p>
          <a:pPr lvl="0" algn="ctr" defTabSz="1422400">
            <a:lnSpc>
              <a:spcPct val="90000"/>
            </a:lnSpc>
            <a:spcBef>
              <a:spcPct val="0"/>
            </a:spcBef>
            <a:spcAft>
              <a:spcPct val="35000"/>
            </a:spcAft>
          </a:pPr>
          <a:r>
            <a:rPr lang="en-US" sz="1400" b="0" i="0" u="none" kern="1200" dirty="0" smtClean="0"/>
            <a:t> Work that has not been started</a:t>
          </a:r>
          <a:endParaRPr lang="en-US" sz="1400" b="0" i="0" u="none" kern="1200" dirty="0"/>
        </a:p>
      </dsp:txBody>
      <dsp:txXfrm>
        <a:off x="3522" y="3460"/>
        <a:ext cx="2778035" cy="972068"/>
      </dsp:txXfrm>
    </dsp:sp>
    <dsp:sp modelId="{5D44611F-7545-45AD-8D83-E424E13F3BEE}">
      <dsp:nvSpPr>
        <dsp:cNvPr id="0" name=""/>
        <dsp:cNvSpPr/>
      </dsp:nvSpPr>
      <dsp:spPr>
        <a:xfrm>
          <a:off x="11317" y="1349994"/>
          <a:ext cx="2727447" cy="103150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b="0" i="0" u="none" kern="1200" dirty="0" smtClean="0"/>
            <a:t>In Progress </a:t>
          </a:r>
        </a:p>
        <a:p>
          <a:pPr lvl="0" algn="ctr" defTabSz="1422400">
            <a:lnSpc>
              <a:spcPct val="90000"/>
            </a:lnSpc>
            <a:spcBef>
              <a:spcPct val="0"/>
            </a:spcBef>
            <a:spcAft>
              <a:spcPct val="35000"/>
            </a:spcAft>
          </a:pPr>
          <a:r>
            <a:rPr lang="en-US" sz="1400" b="0" i="0" u="none" kern="1200" dirty="0" smtClean="0"/>
            <a:t>Work that is actively being looked at by the team.</a:t>
          </a:r>
          <a:endParaRPr lang="en-US" sz="1400" b="0" i="0" u="none" kern="1200" dirty="0"/>
        </a:p>
      </dsp:txBody>
      <dsp:txXfrm>
        <a:off x="11317" y="1349994"/>
        <a:ext cx="2727447" cy="1031507"/>
      </dsp:txXfrm>
    </dsp:sp>
    <dsp:sp modelId="{CF558051-248D-4D67-B280-447474946043}">
      <dsp:nvSpPr>
        <dsp:cNvPr id="0" name=""/>
        <dsp:cNvSpPr/>
      </dsp:nvSpPr>
      <dsp:spPr>
        <a:xfrm>
          <a:off x="20899" y="2639582"/>
          <a:ext cx="2749128" cy="110419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b="0" i="0" u="none" kern="1200" dirty="0" smtClean="0"/>
            <a:t>Code Review </a:t>
          </a:r>
        </a:p>
        <a:p>
          <a:pPr lvl="0" algn="ctr" defTabSz="1422400">
            <a:lnSpc>
              <a:spcPct val="90000"/>
            </a:lnSpc>
            <a:spcBef>
              <a:spcPct val="0"/>
            </a:spcBef>
            <a:spcAft>
              <a:spcPct val="35000"/>
            </a:spcAft>
          </a:pPr>
          <a:r>
            <a:rPr lang="en-US" sz="1400" b="0" i="0" u="none" kern="1200" dirty="0" smtClean="0"/>
            <a:t>Work that is completed, but awaiting review.</a:t>
          </a:r>
          <a:endParaRPr lang="en-US" sz="1400" b="0" i="0" u="none" kern="1200" dirty="0"/>
        </a:p>
      </dsp:txBody>
      <dsp:txXfrm>
        <a:off x="20899" y="2639582"/>
        <a:ext cx="2749128" cy="1104198"/>
      </dsp:txXfrm>
    </dsp:sp>
    <dsp:sp modelId="{C3480C91-EC2D-4CB7-8155-BB991FAB87F9}">
      <dsp:nvSpPr>
        <dsp:cNvPr id="0" name=""/>
        <dsp:cNvSpPr/>
      </dsp:nvSpPr>
      <dsp:spPr>
        <a:xfrm>
          <a:off x="0" y="3851087"/>
          <a:ext cx="2739303" cy="135700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148590" rIns="148590" bIns="148590" numCol="1" spcCol="1270" anchor="ctr" anchorCtr="0">
          <a:noAutofit/>
        </a:bodyPr>
        <a:lstStyle/>
        <a:p>
          <a:pPr lvl="0" algn="ctr" defTabSz="1733550">
            <a:lnSpc>
              <a:spcPct val="90000"/>
            </a:lnSpc>
            <a:spcBef>
              <a:spcPct val="0"/>
            </a:spcBef>
            <a:spcAft>
              <a:spcPct val="35000"/>
            </a:spcAft>
          </a:pPr>
          <a:r>
            <a:rPr lang="en-US" sz="3900" b="0" i="0" u="none" kern="1200" dirty="0" smtClean="0"/>
            <a:t>Done </a:t>
          </a:r>
        </a:p>
        <a:p>
          <a:pPr lvl="0" algn="ctr" defTabSz="1733550">
            <a:lnSpc>
              <a:spcPct val="90000"/>
            </a:lnSpc>
            <a:spcBef>
              <a:spcPct val="0"/>
            </a:spcBef>
            <a:spcAft>
              <a:spcPct val="35000"/>
            </a:spcAft>
          </a:pPr>
          <a:r>
            <a:rPr lang="en-US" sz="1400" b="0" i="0" u="none" kern="1200" dirty="0" smtClean="0"/>
            <a:t>Work that is completely finished and meets the team's definition of done.</a:t>
          </a:r>
          <a:endParaRPr lang="en-US" sz="1400" b="0" i="0" u="none" kern="1200" dirty="0"/>
        </a:p>
      </dsp:txBody>
      <dsp:txXfrm>
        <a:off x="0" y="3851087"/>
        <a:ext cx="2739303" cy="1357008"/>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ED3DB22-B2DD-4F26-97EB-5D1704980BEA}" type="datetimeFigureOut">
              <a:rPr lang="en-US" smtClean="0"/>
              <a:t>11/19/2018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E70E45-9D23-4111-995E-8833C6F7076C}" type="slidenum">
              <a:rPr lang="en-US" smtClean="0"/>
              <a:t>‹#›</a:t>
            </a:fld>
            <a:endParaRPr lang="en-US"/>
          </a:p>
        </p:txBody>
      </p:sp>
    </p:spTree>
    <p:extLst>
      <p:ext uri="{BB962C8B-B14F-4D97-AF65-F5344CB8AC3E}">
        <p14:creationId xmlns:p14="http://schemas.microsoft.com/office/powerpoint/2010/main" val="28998691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ED3DB22-B2DD-4F26-97EB-5D1704980BEA}" type="datetimeFigureOut">
              <a:rPr lang="en-US" smtClean="0"/>
              <a:t>11/19/2018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E70E45-9D23-4111-995E-8833C6F7076C}" type="slidenum">
              <a:rPr lang="en-US" smtClean="0"/>
              <a:t>‹#›</a:t>
            </a:fld>
            <a:endParaRPr lang="en-US"/>
          </a:p>
        </p:txBody>
      </p:sp>
    </p:spTree>
    <p:extLst>
      <p:ext uri="{BB962C8B-B14F-4D97-AF65-F5344CB8AC3E}">
        <p14:creationId xmlns:p14="http://schemas.microsoft.com/office/powerpoint/2010/main" val="19652995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ED3DB22-B2DD-4F26-97EB-5D1704980BEA}" type="datetimeFigureOut">
              <a:rPr lang="en-US" smtClean="0"/>
              <a:t>11/19/2018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E70E45-9D23-4111-995E-8833C6F7076C}" type="slidenum">
              <a:rPr lang="en-US" smtClean="0"/>
              <a:t>‹#›</a:t>
            </a:fld>
            <a:endParaRPr lang="en-US"/>
          </a:p>
        </p:txBody>
      </p:sp>
    </p:spTree>
    <p:extLst>
      <p:ext uri="{BB962C8B-B14F-4D97-AF65-F5344CB8AC3E}">
        <p14:creationId xmlns:p14="http://schemas.microsoft.com/office/powerpoint/2010/main" val="3870666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ED3DB22-B2DD-4F26-97EB-5D1704980BEA}" type="datetimeFigureOut">
              <a:rPr lang="en-US" smtClean="0"/>
              <a:t>11/19/2018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E70E45-9D23-4111-995E-8833C6F7076C}" type="slidenum">
              <a:rPr lang="en-US" smtClean="0"/>
              <a:t>‹#›</a:t>
            </a:fld>
            <a:endParaRPr lang="en-US"/>
          </a:p>
        </p:txBody>
      </p:sp>
    </p:spTree>
    <p:extLst>
      <p:ext uri="{BB962C8B-B14F-4D97-AF65-F5344CB8AC3E}">
        <p14:creationId xmlns:p14="http://schemas.microsoft.com/office/powerpoint/2010/main" val="27303616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ED3DB22-B2DD-4F26-97EB-5D1704980BEA}" type="datetimeFigureOut">
              <a:rPr lang="en-US" smtClean="0"/>
              <a:t>11/19/2018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E70E45-9D23-4111-995E-8833C6F7076C}" type="slidenum">
              <a:rPr lang="en-US" smtClean="0"/>
              <a:t>‹#›</a:t>
            </a:fld>
            <a:endParaRPr lang="en-US"/>
          </a:p>
        </p:txBody>
      </p:sp>
    </p:spTree>
    <p:extLst>
      <p:ext uri="{BB962C8B-B14F-4D97-AF65-F5344CB8AC3E}">
        <p14:creationId xmlns:p14="http://schemas.microsoft.com/office/powerpoint/2010/main" val="28594809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ED3DB22-B2DD-4F26-97EB-5D1704980BEA}" type="datetimeFigureOut">
              <a:rPr lang="en-US" smtClean="0"/>
              <a:t>11/19/2018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E70E45-9D23-4111-995E-8833C6F7076C}" type="slidenum">
              <a:rPr lang="en-US" smtClean="0"/>
              <a:t>‹#›</a:t>
            </a:fld>
            <a:endParaRPr lang="en-US"/>
          </a:p>
        </p:txBody>
      </p:sp>
    </p:spTree>
    <p:extLst>
      <p:ext uri="{BB962C8B-B14F-4D97-AF65-F5344CB8AC3E}">
        <p14:creationId xmlns:p14="http://schemas.microsoft.com/office/powerpoint/2010/main" val="32461563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ED3DB22-B2DD-4F26-97EB-5D1704980BEA}" type="datetimeFigureOut">
              <a:rPr lang="en-US" smtClean="0"/>
              <a:t>11/19/2018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EE70E45-9D23-4111-995E-8833C6F7076C}" type="slidenum">
              <a:rPr lang="en-US" smtClean="0"/>
              <a:t>‹#›</a:t>
            </a:fld>
            <a:endParaRPr lang="en-US"/>
          </a:p>
        </p:txBody>
      </p:sp>
    </p:spTree>
    <p:extLst>
      <p:ext uri="{BB962C8B-B14F-4D97-AF65-F5344CB8AC3E}">
        <p14:creationId xmlns:p14="http://schemas.microsoft.com/office/powerpoint/2010/main" val="29850346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ED3DB22-B2DD-4F26-97EB-5D1704980BEA}" type="datetimeFigureOut">
              <a:rPr lang="en-US" smtClean="0"/>
              <a:t>11/19/2018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EE70E45-9D23-4111-995E-8833C6F7076C}" type="slidenum">
              <a:rPr lang="en-US" smtClean="0"/>
              <a:t>‹#›</a:t>
            </a:fld>
            <a:endParaRPr lang="en-US"/>
          </a:p>
        </p:txBody>
      </p:sp>
    </p:spTree>
    <p:extLst>
      <p:ext uri="{BB962C8B-B14F-4D97-AF65-F5344CB8AC3E}">
        <p14:creationId xmlns:p14="http://schemas.microsoft.com/office/powerpoint/2010/main" val="33569445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D3DB22-B2DD-4F26-97EB-5D1704980BEA}" type="datetimeFigureOut">
              <a:rPr lang="en-US" smtClean="0"/>
              <a:t>11/19/2018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EE70E45-9D23-4111-995E-8833C6F7076C}" type="slidenum">
              <a:rPr lang="en-US" smtClean="0"/>
              <a:t>‹#›</a:t>
            </a:fld>
            <a:endParaRPr lang="en-US"/>
          </a:p>
        </p:txBody>
      </p:sp>
    </p:spTree>
    <p:extLst>
      <p:ext uri="{BB962C8B-B14F-4D97-AF65-F5344CB8AC3E}">
        <p14:creationId xmlns:p14="http://schemas.microsoft.com/office/powerpoint/2010/main" val="41682545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ED3DB22-B2DD-4F26-97EB-5D1704980BEA}" type="datetimeFigureOut">
              <a:rPr lang="en-US" smtClean="0"/>
              <a:t>11/19/2018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E70E45-9D23-4111-995E-8833C6F7076C}" type="slidenum">
              <a:rPr lang="en-US" smtClean="0"/>
              <a:t>‹#›</a:t>
            </a:fld>
            <a:endParaRPr lang="en-US"/>
          </a:p>
        </p:txBody>
      </p:sp>
    </p:spTree>
    <p:extLst>
      <p:ext uri="{BB962C8B-B14F-4D97-AF65-F5344CB8AC3E}">
        <p14:creationId xmlns:p14="http://schemas.microsoft.com/office/powerpoint/2010/main" val="40879607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ED3DB22-B2DD-4F26-97EB-5D1704980BEA}" type="datetimeFigureOut">
              <a:rPr lang="en-US" smtClean="0"/>
              <a:t>11/19/2018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E70E45-9D23-4111-995E-8833C6F7076C}" type="slidenum">
              <a:rPr lang="en-US" smtClean="0"/>
              <a:t>‹#›</a:t>
            </a:fld>
            <a:endParaRPr lang="en-US"/>
          </a:p>
        </p:txBody>
      </p:sp>
    </p:spTree>
    <p:extLst>
      <p:ext uri="{BB962C8B-B14F-4D97-AF65-F5344CB8AC3E}">
        <p14:creationId xmlns:p14="http://schemas.microsoft.com/office/powerpoint/2010/main" val="18164826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D3DB22-B2DD-4F26-97EB-5D1704980BEA}" type="datetimeFigureOut">
              <a:rPr lang="en-US" smtClean="0"/>
              <a:t>11/19/2018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E70E45-9D23-4111-995E-8833C6F7076C}" type="slidenum">
              <a:rPr lang="en-US" smtClean="0"/>
              <a:t>‹#›</a:t>
            </a:fld>
            <a:endParaRPr lang="en-US"/>
          </a:p>
        </p:txBody>
      </p:sp>
    </p:spTree>
    <p:extLst>
      <p:ext uri="{BB962C8B-B14F-4D97-AF65-F5344CB8AC3E}">
        <p14:creationId xmlns:p14="http://schemas.microsoft.com/office/powerpoint/2010/main" val="11297759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png"/><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confluence.atlassian.com/jirasoftwarecloud/advanced-searching-764478330.html" TargetMode="Externa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hyperlink" Target="https://www.atlassian.com/project-management" TargetMode="External"/><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hyperlink" Target="https://www.atlassian.com/agile/project-management/metrics" TargetMode="External"/><Relationship Id="rId3" Type="http://schemas.openxmlformats.org/officeDocument/2006/relationships/hyperlink" Target="https://www.atlassian.com/agile/product-management/requirements" TargetMode="External"/><Relationship Id="rId7" Type="http://schemas.openxmlformats.org/officeDocument/2006/relationships/hyperlink" Target="https://www.atlassian.com/agile/project-management/epics-stories-themes" TargetMode="External"/><Relationship Id="rId2" Type="http://schemas.openxmlformats.org/officeDocument/2006/relationships/hyperlink" Target="https://www.atlassian.com/agile/product-management/roadmaps" TargetMode="External"/><Relationship Id="rId1" Type="http://schemas.openxmlformats.org/officeDocument/2006/relationships/slideLayout" Target="../slideLayouts/slideLayout7.xml"/><Relationship Id="rId6" Type="http://schemas.openxmlformats.org/officeDocument/2006/relationships/hyperlink" Target="https://www.atlassian.com/agile/kanban" TargetMode="External"/><Relationship Id="rId5" Type="http://schemas.openxmlformats.org/officeDocument/2006/relationships/hyperlink" Target="https://www.atlassian.com/agile/scrum" TargetMode="External"/><Relationship Id="rId10" Type="http://schemas.openxmlformats.org/officeDocument/2006/relationships/image" Target="../media/image5.png"/><Relationship Id="rId4" Type="http://schemas.openxmlformats.org/officeDocument/2006/relationships/hyperlink" Target="https://www.atlassian.com/agile/scrum/backlogs" TargetMode="External"/><Relationship Id="rId9" Type="http://schemas.openxmlformats.org/officeDocument/2006/relationships/hyperlink" Target="https://www.atlassian.com/agile/kanban/wip-limits"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s://www.atlassian.com/agile/project-management/user-stories" TargetMode="External"/><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hyperlink" Target="https://www.atlassian.com/agile/project-management/epic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185557467"/>
              </p:ext>
            </p:extLst>
          </p:nvPr>
        </p:nvGraphicFramePr>
        <p:xfrm>
          <a:off x="1220968" y="0"/>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178203" y="859734"/>
            <a:ext cx="7741381" cy="3505531"/>
          </a:xfrm>
          <a:prstGeom prst="rect">
            <a:avLst/>
          </a:prstGeom>
        </p:spPr>
      </p:pic>
    </p:spTree>
    <p:extLst>
      <p:ext uri="{BB962C8B-B14F-4D97-AF65-F5344CB8AC3E}">
        <p14:creationId xmlns:p14="http://schemas.microsoft.com/office/powerpoint/2010/main" val="6394406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76369"/>
            <a:ext cx="12192000" cy="6463308"/>
          </a:xfrm>
          <a:prstGeom prst="rect">
            <a:avLst/>
          </a:prstGeom>
        </p:spPr>
        <p:txBody>
          <a:bodyPr wrap="square">
            <a:spAutoFit/>
          </a:bodyPr>
          <a:lstStyle/>
          <a:p>
            <a:r>
              <a:rPr lang="en-US" dirty="0" smtClean="0">
                <a:solidFill>
                  <a:srgbClr val="091E42"/>
                </a:solidFill>
                <a:latin typeface="Charlie Text"/>
              </a:rPr>
              <a:t>JIRA terminologies</a:t>
            </a:r>
          </a:p>
          <a:p>
            <a:endParaRPr lang="en-US" dirty="0">
              <a:solidFill>
                <a:srgbClr val="091E42"/>
              </a:solidFill>
              <a:latin typeface="Charlie Text"/>
            </a:endParaRPr>
          </a:p>
          <a:p>
            <a:r>
              <a:rPr lang="en-US" b="1" u="sng" dirty="0" smtClean="0">
                <a:solidFill>
                  <a:srgbClr val="091E42"/>
                </a:solidFill>
                <a:latin typeface="Charlie Text"/>
              </a:rPr>
              <a:t>Issue: </a:t>
            </a:r>
          </a:p>
          <a:p>
            <a:r>
              <a:rPr lang="en-US" b="0" i="0" u="none" strike="noStrike" dirty="0" smtClean="0">
                <a:solidFill>
                  <a:srgbClr val="091E42"/>
                </a:solidFill>
                <a:effectLst/>
                <a:latin typeface="Charlie Text"/>
              </a:rPr>
              <a:t>In Jira Software, issues typically represent things like big features, user requirements, and software bugs.</a:t>
            </a:r>
          </a:p>
          <a:p>
            <a:pPr fontAlgn="base"/>
            <a:endParaRPr lang="en-US" dirty="0" smtClean="0"/>
          </a:p>
          <a:p>
            <a:pPr fontAlgn="base"/>
            <a:r>
              <a:rPr lang="en-US" b="1" u="sng" dirty="0" smtClean="0"/>
              <a:t>Sub-Task: </a:t>
            </a:r>
            <a:r>
              <a:rPr lang="en-US" dirty="0" smtClean="0"/>
              <a:t>You </a:t>
            </a:r>
            <a:r>
              <a:rPr lang="en-US" dirty="0"/>
              <a:t>might create sub-tasks for any of the following reasons:</a:t>
            </a:r>
          </a:p>
          <a:p>
            <a:pPr fontAlgn="base"/>
            <a:r>
              <a:rPr lang="en-US" dirty="0"/>
              <a:t>To split an issue into even smaller chunks</a:t>
            </a:r>
          </a:p>
          <a:p>
            <a:pPr fontAlgn="base"/>
            <a:r>
              <a:rPr lang="en-US" dirty="0"/>
              <a:t>To allow various aspects of an issue to be assigned to different people</a:t>
            </a:r>
          </a:p>
          <a:p>
            <a:pPr fontAlgn="base"/>
            <a:r>
              <a:rPr lang="en-US" dirty="0"/>
              <a:t>To create a to-do list for an issue</a:t>
            </a:r>
          </a:p>
          <a:p>
            <a:pPr fontAlgn="base"/>
            <a:r>
              <a:rPr lang="en-US" dirty="0" smtClean="0"/>
              <a:t>(To </a:t>
            </a:r>
            <a:r>
              <a:rPr lang="en-US" dirty="0"/>
              <a:t>create a sub-task</a:t>
            </a:r>
            <a:r>
              <a:rPr lang="en-US" dirty="0" smtClean="0"/>
              <a:t>: 1- Navigate </a:t>
            </a:r>
            <a:r>
              <a:rPr lang="en-US" dirty="0"/>
              <a:t>to an issue, and select </a:t>
            </a:r>
            <a:r>
              <a:rPr lang="en-US" b="1" dirty="0"/>
              <a:t>more</a:t>
            </a:r>
            <a:r>
              <a:rPr lang="en-US" dirty="0"/>
              <a:t> ( ••• ) </a:t>
            </a:r>
            <a:r>
              <a:rPr lang="en-US" b="1" dirty="0"/>
              <a:t>&gt; Create Sub-Task</a:t>
            </a:r>
            <a:r>
              <a:rPr lang="en-US" b="1" dirty="0" smtClean="0"/>
              <a:t>. </a:t>
            </a:r>
          </a:p>
          <a:p>
            <a:pPr fontAlgn="base"/>
            <a:r>
              <a:rPr lang="en-US" b="1" dirty="0"/>
              <a:t>2</a:t>
            </a:r>
            <a:r>
              <a:rPr lang="en-US" b="1" dirty="0" smtClean="0"/>
              <a:t>-</a:t>
            </a:r>
            <a:r>
              <a:rPr lang="en-US" dirty="0" smtClean="0"/>
              <a:t>Fill </a:t>
            </a:r>
            <a:r>
              <a:rPr lang="en-US" dirty="0"/>
              <a:t>in the details as needed, and then click </a:t>
            </a:r>
            <a:r>
              <a:rPr lang="en-US" b="1" dirty="0"/>
              <a:t>Create</a:t>
            </a:r>
            <a:r>
              <a:rPr lang="en-US" b="1" dirty="0" smtClean="0"/>
              <a:t>.)</a:t>
            </a:r>
            <a:endParaRPr lang="en-US" dirty="0"/>
          </a:p>
          <a:p>
            <a:endParaRPr lang="en-US" dirty="0" smtClean="0"/>
          </a:p>
          <a:p>
            <a:r>
              <a:rPr lang="en-US" b="1" u="sng" dirty="0" smtClean="0"/>
              <a:t>Estimate –in Story points: </a:t>
            </a:r>
            <a:r>
              <a:rPr lang="en-US" dirty="0" smtClean="0"/>
              <a:t>To set an estimate for an issue: </a:t>
            </a:r>
          </a:p>
          <a:p>
            <a:pPr fontAlgn="base"/>
            <a:r>
              <a:rPr lang="en-US" dirty="0" smtClean="0"/>
              <a:t>1-In </a:t>
            </a:r>
            <a:r>
              <a:rPr lang="en-US" dirty="0"/>
              <a:t>your Scrum project, select an issue either on your board, or in the backlog.</a:t>
            </a:r>
          </a:p>
          <a:p>
            <a:pPr fontAlgn="base"/>
            <a:r>
              <a:rPr lang="en-US" dirty="0" smtClean="0"/>
              <a:t>2-In </a:t>
            </a:r>
            <a:r>
              <a:rPr lang="en-US" dirty="0"/>
              <a:t>the issue details, click the </a:t>
            </a:r>
            <a:r>
              <a:rPr lang="en-US" b="1" dirty="0"/>
              <a:t>Estimate</a:t>
            </a:r>
            <a:r>
              <a:rPr lang="en-US" dirty="0"/>
              <a:t> field</a:t>
            </a:r>
            <a:r>
              <a:rPr lang="en-US" dirty="0" smtClean="0"/>
              <a:t>.</a:t>
            </a:r>
          </a:p>
          <a:p>
            <a:pPr fontAlgn="base"/>
            <a:r>
              <a:rPr lang="en-US" dirty="0" smtClean="0"/>
              <a:t>3-Enter an estimation</a:t>
            </a:r>
          </a:p>
          <a:p>
            <a:pPr fontAlgn="base"/>
            <a:endParaRPr lang="en-US" dirty="0"/>
          </a:p>
          <a:p>
            <a:pPr fontAlgn="base"/>
            <a:r>
              <a:rPr lang="en-US" b="1" u="sng" dirty="0" smtClean="0"/>
              <a:t>Rank an Issue: </a:t>
            </a:r>
            <a:r>
              <a:rPr lang="en-US" b="1" u="sng" dirty="0"/>
              <a:t>In a Scrum project</a:t>
            </a:r>
            <a:r>
              <a:rPr lang="en-US" dirty="0"/>
              <a:t>, when planning your next sprint you might rank the issues in your backlog, and then decide to put the first 10 (or however many issues the team is capable of completing) into the sprint. </a:t>
            </a:r>
            <a:endParaRPr lang="en-US" dirty="0" smtClean="0"/>
          </a:p>
          <a:p>
            <a:pPr fontAlgn="base"/>
            <a:endParaRPr lang="en-US" dirty="0"/>
          </a:p>
          <a:p>
            <a:pPr fontAlgn="base"/>
            <a:r>
              <a:rPr lang="en-US" dirty="0" smtClean="0"/>
              <a:t>Filter an Issue: </a:t>
            </a:r>
          </a:p>
          <a:p>
            <a:pPr fontAlgn="base"/>
            <a:endParaRPr lang="en-US" dirty="0"/>
          </a:p>
          <a:p>
            <a:endParaRPr lang="en-US" dirty="0"/>
          </a:p>
        </p:txBody>
      </p:sp>
    </p:spTree>
    <p:extLst>
      <p:ext uri="{BB962C8B-B14F-4D97-AF65-F5344CB8AC3E}">
        <p14:creationId xmlns:p14="http://schemas.microsoft.com/office/powerpoint/2010/main" val="24782436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91364" y="2317572"/>
            <a:ext cx="12100636" cy="4616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rgbClr val="253858"/>
                </a:solidFill>
                <a:effectLst/>
                <a:latin typeface="Charlie Text"/>
              </a:rPr>
              <a:t>Filter issues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rgbClr val="091E42"/>
                </a:solidFill>
                <a:effectLst/>
                <a:latin typeface="Charlie Text"/>
              </a:rPr>
              <a:t>An issue filter allows you to hide the issues you don't want to see, and zone in on the ones you want to focus on. Jira Software has Quick filters, which allow you to filter the issues on your board. Here's what they look like on Scrum/Kanban boards: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200" b="0" i="0" u="none" strike="noStrike" cap="none" normalizeH="0" baseline="0" dirty="0" smtClean="0">
              <a:ln>
                <a:noFill/>
              </a:ln>
              <a:solidFill>
                <a:srgbClr val="091E42"/>
              </a:solidFill>
              <a:effectLst/>
              <a:latin typeface="Charlie Text"/>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200" dirty="0">
              <a:solidFill>
                <a:srgbClr val="091E42"/>
              </a:solidFill>
              <a:latin typeface="Charlie Tex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200" b="0" i="0" u="none" strike="noStrike" cap="none" normalizeH="0" baseline="0" dirty="0" smtClean="0">
              <a:ln>
                <a:noFill/>
              </a:ln>
              <a:solidFill>
                <a:srgbClr val="091E42"/>
              </a:solidFill>
              <a:effectLst/>
              <a:latin typeface="Charlie Text"/>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200" dirty="0">
              <a:solidFill>
                <a:srgbClr val="091E42"/>
              </a:solidFill>
              <a:latin typeface="Charlie Tex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200" b="0" i="0" u="none" strike="noStrike" cap="none" normalizeH="0" baseline="0" dirty="0" smtClean="0">
              <a:ln>
                <a:noFill/>
              </a:ln>
              <a:solidFill>
                <a:srgbClr val="091E42"/>
              </a:solidFill>
              <a:effectLst/>
              <a:latin typeface="Charlie Text"/>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200" dirty="0">
              <a:solidFill>
                <a:srgbClr val="091E42"/>
              </a:solidFill>
              <a:latin typeface="Charlie Tex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200" b="0" i="0" u="none" strike="noStrike" cap="none" normalizeH="0" baseline="0" dirty="0" smtClean="0">
              <a:ln>
                <a:noFill/>
              </a:ln>
              <a:solidFill>
                <a:srgbClr val="091E42"/>
              </a:solidFill>
              <a:effectLst/>
              <a:latin typeface="Charlie Tex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200" b="0" i="0" u="none" strike="noStrike" cap="none" normalizeH="0" baseline="0" dirty="0" smtClean="0">
              <a:ln>
                <a:noFill/>
              </a:ln>
              <a:solidFill>
                <a:srgbClr val="091E42"/>
              </a:solidFill>
              <a:effectLst/>
              <a:latin typeface="Charlie Text"/>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200" dirty="0">
              <a:solidFill>
                <a:srgbClr val="091E42"/>
              </a:solidFill>
              <a:latin typeface="Charlie Tex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200" b="0" i="0" u="none" strike="noStrike" cap="none" normalizeH="0" baseline="0" dirty="0" smtClean="0">
              <a:ln>
                <a:noFill/>
              </a:ln>
              <a:solidFill>
                <a:srgbClr val="091E42"/>
              </a:solidFill>
              <a:effectLst/>
              <a:latin typeface="Charlie Text"/>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200" dirty="0">
              <a:solidFill>
                <a:srgbClr val="091E42"/>
              </a:solidFill>
              <a:latin typeface="Charlie Tex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200" b="0" i="0" u="none" strike="noStrike" cap="none" normalizeH="0" baseline="0" dirty="0" smtClean="0">
              <a:ln>
                <a:noFill/>
              </a:ln>
              <a:solidFill>
                <a:srgbClr val="091E42"/>
              </a:solidFill>
              <a:effectLst/>
              <a:latin typeface="Charlie Tex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rgbClr val="091E42"/>
                </a:solidFill>
                <a:effectLst/>
                <a:latin typeface="Charlie Text"/>
              </a:rPr>
              <a:t>                                                           </a:t>
            </a: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en-US" altLang="en-US" sz="1200" b="1" i="0" u="none" strike="noStrike" cap="none" normalizeH="0" baseline="0" dirty="0" smtClean="0">
                <a:ln>
                  <a:noFill/>
                </a:ln>
                <a:solidFill>
                  <a:srgbClr val="091E42"/>
                </a:solidFill>
                <a:effectLst/>
                <a:latin typeface="Charlie Text"/>
              </a:rPr>
              <a:t>Search bar</a:t>
            </a:r>
            <a:r>
              <a:rPr kumimoji="0" lang="en-US" altLang="en-US" sz="1200" b="0" i="0" u="none" strike="noStrike" cap="none" normalizeH="0" baseline="0" dirty="0" smtClean="0">
                <a:ln>
                  <a:noFill/>
                </a:ln>
                <a:solidFill>
                  <a:srgbClr val="091E42"/>
                </a:solidFill>
                <a:effectLst/>
                <a:latin typeface="Charlie Text"/>
              </a:rPr>
              <a:t>: Display issues that contain a search term, and hide the rest.</a:t>
            </a:r>
          </a:p>
          <a:p>
            <a:pPr marL="0" marR="0" lvl="0" indent="0" algn="l" defTabSz="914400" rtl="0" eaLnBrk="0" fontAlgn="base" latinLnBrk="0" hangingPunct="0">
              <a:lnSpc>
                <a:spcPct val="100000"/>
              </a:lnSpc>
              <a:spcBef>
                <a:spcPct val="0"/>
              </a:spcBef>
              <a:spcAft>
                <a:spcPct val="0"/>
              </a:spcAft>
              <a:buClrTx/>
              <a:buSzTx/>
              <a:buFontTx/>
              <a:buAutoNum type="arabicPeriod" startAt="2"/>
              <a:tabLst/>
            </a:pPr>
            <a:r>
              <a:rPr kumimoji="0" lang="en-US" altLang="en-US" sz="1200" b="1" i="0" u="none" strike="noStrike" cap="none" normalizeH="0" baseline="0" dirty="0" smtClean="0">
                <a:ln>
                  <a:noFill/>
                </a:ln>
                <a:solidFill>
                  <a:srgbClr val="091E42"/>
                </a:solidFill>
                <a:effectLst/>
                <a:latin typeface="Charlie Text"/>
              </a:rPr>
              <a:t>Quick filters menu</a:t>
            </a:r>
            <a:r>
              <a:rPr kumimoji="0" lang="en-US" altLang="en-US" sz="1200" b="0" i="0" u="none" strike="noStrike" cap="none" normalizeH="0" baseline="0" dirty="0" smtClean="0">
                <a:ln>
                  <a:noFill/>
                </a:ln>
                <a:solidFill>
                  <a:srgbClr val="091E42"/>
                </a:solidFill>
                <a:effectLst/>
                <a:latin typeface="Charlie Text"/>
              </a:rPr>
              <a:t>: By default, you can filter by issues assigned to you, and issues recently updated. Any Quick filters you create will also display here.</a:t>
            </a:r>
          </a:p>
          <a:p>
            <a:pPr marL="0" marR="0" lvl="0" indent="0" algn="l" defTabSz="914400" rtl="0" eaLnBrk="0" fontAlgn="base" latinLnBrk="0" hangingPunct="0">
              <a:lnSpc>
                <a:spcPct val="100000"/>
              </a:lnSpc>
              <a:spcBef>
                <a:spcPct val="0"/>
              </a:spcBef>
              <a:spcAft>
                <a:spcPct val="0"/>
              </a:spcAft>
              <a:buClrTx/>
              <a:buSzTx/>
              <a:buFontTx/>
              <a:buAutoNum type="arabicPeriod" startAt="3"/>
              <a:tabLst/>
            </a:pPr>
            <a:r>
              <a:rPr kumimoji="0" lang="en-US" altLang="en-US" sz="1200" b="1" i="0" u="none" strike="noStrike" cap="none" normalizeH="0" baseline="0" dirty="0" smtClean="0">
                <a:ln>
                  <a:noFill/>
                </a:ln>
                <a:solidFill>
                  <a:srgbClr val="091E42"/>
                </a:solidFill>
                <a:effectLst/>
                <a:latin typeface="Charlie Text"/>
              </a:rPr>
              <a:t>Assignee menu</a:t>
            </a:r>
            <a:r>
              <a:rPr kumimoji="0" lang="en-US" altLang="en-US" sz="1200" b="0" i="0" u="none" strike="noStrike" cap="none" normalizeH="0" baseline="0" dirty="0" smtClean="0">
                <a:ln>
                  <a:noFill/>
                </a:ln>
                <a:solidFill>
                  <a:srgbClr val="091E42"/>
                </a:solidFill>
                <a:effectLst/>
                <a:latin typeface="Charlie Text"/>
              </a:rPr>
              <a:t>: Only display issues assigned to people you select.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smtClean="0">
                <a:ln>
                  <a:noFill/>
                </a:ln>
                <a:solidFill>
                  <a:srgbClr val="091E42"/>
                </a:solidFill>
                <a:effectLst/>
                <a:latin typeface="Charlie Text"/>
              </a:rPr>
              <a:t>To create your own Quick filters (Scrum and Kanban boards):</a:t>
            </a:r>
            <a:endParaRPr kumimoji="0" lang="en-US" altLang="en-US" sz="1200" b="0" i="0" u="none" strike="noStrike" cap="none" normalizeH="0" baseline="0" dirty="0" smtClean="0">
              <a:ln>
                <a:noFill/>
              </a:ln>
              <a:solidFill>
                <a:srgbClr val="091E42"/>
              </a:solidFill>
              <a:effectLst/>
              <a:latin typeface="Charlie Text"/>
            </a:endParaRP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en-US" altLang="en-US" sz="1200" b="0" i="0" u="none" strike="noStrike" cap="none" normalizeH="0" baseline="0" dirty="0" smtClean="0">
                <a:ln>
                  <a:noFill/>
                </a:ln>
                <a:solidFill>
                  <a:srgbClr val="091E42"/>
                </a:solidFill>
                <a:effectLst/>
                <a:latin typeface="Charlie Text"/>
              </a:rPr>
              <a:t>Go to your board, then select </a:t>
            </a:r>
            <a:r>
              <a:rPr kumimoji="0" lang="en-US" altLang="en-US" sz="1200" b="1" i="0" u="none" strike="noStrike" cap="none" normalizeH="0" baseline="0" dirty="0" smtClean="0">
                <a:ln>
                  <a:noFill/>
                </a:ln>
                <a:solidFill>
                  <a:srgbClr val="091E42"/>
                </a:solidFill>
                <a:effectLst/>
                <a:latin typeface="Charlie Text"/>
              </a:rPr>
              <a:t>more (          ) &gt; Board settings.</a:t>
            </a:r>
            <a:r>
              <a:rPr kumimoji="0" lang="en-US" altLang="en-US" sz="1200" b="0" i="0" u="none" strike="noStrike" cap="none" normalizeH="0" baseline="0" dirty="0" smtClean="0">
                <a:ln>
                  <a:noFill/>
                </a:ln>
                <a:solidFill>
                  <a:srgbClr val="091E42"/>
                </a:solidFill>
                <a:effectLst/>
                <a:latin typeface="Charlie Text"/>
              </a:rPr>
              <a:t> </a:t>
            </a:r>
          </a:p>
          <a:p>
            <a:pPr marL="0" marR="0" lvl="0" indent="0" algn="l" defTabSz="914400" rtl="0" eaLnBrk="0" fontAlgn="base" latinLnBrk="0" hangingPunct="0">
              <a:lnSpc>
                <a:spcPct val="100000"/>
              </a:lnSpc>
              <a:spcBef>
                <a:spcPct val="0"/>
              </a:spcBef>
              <a:spcAft>
                <a:spcPct val="0"/>
              </a:spcAft>
              <a:buClrTx/>
              <a:buSzTx/>
              <a:buFontTx/>
              <a:buAutoNum type="arabicPeriod" startAt="2"/>
              <a:tabLst/>
            </a:pPr>
            <a:r>
              <a:rPr kumimoji="0" lang="en-US" altLang="en-US" sz="1200" b="0" i="0" u="none" strike="noStrike" cap="none" normalizeH="0" baseline="0" dirty="0" smtClean="0">
                <a:ln>
                  <a:noFill/>
                </a:ln>
                <a:solidFill>
                  <a:srgbClr val="091E42"/>
                </a:solidFill>
                <a:effectLst/>
                <a:latin typeface="Charlie Text"/>
              </a:rPr>
              <a:t>Click the </a:t>
            </a:r>
            <a:r>
              <a:rPr kumimoji="0" lang="en-US" altLang="en-US" sz="1200" b="1" i="0" u="none" strike="noStrike" cap="none" normalizeH="0" baseline="0" dirty="0" smtClean="0">
                <a:ln>
                  <a:noFill/>
                </a:ln>
                <a:solidFill>
                  <a:srgbClr val="091E42"/>
                </a:solidFill>
                <a:effectLst/>
                <a:latin typeface="Charlie Text"/>
              </a:rPr>
              <a:t>Quick Filters</a:t>
            </a:r>
            <a:r>
              <a:rPr kumimoji="0" lang="en-US" altLang="en-US" sz="1200" b="0" i="0" u="none" strike="noStrike" cap="none" normalizeH="0" baseline="0" dirty="0" smtClean="0">
                <a:ln>
                  <a:noFill/>
                </a:ln>
                <a:solidFill>
                  <a:srgbClr val="091E42"/>
                </a:solidFill>
                <a:effectLst/>
                <a:latin typeface="Charlie Text"/>
              </a:rPr>
              <a:t> tab. </a:t>
            </a:r>
          </a:p>
          <a:p>
            <a:pPr marL="0" marR="0" lvl="0" indent="0" algn="l" defTabSz="914400" rtl="0" eaLnBrk="0" fontAlgn="base" latinLnBrk="0" hangingPunct="0">
              <a:lnSpc>
                <a:spcPct val="100000"/>
              </a:lnSpc>
              <a:spcBef>
                <a:spcPct val="0"/>
              </a:spcBef>
              <a:spcAft>
                <a:spcPct val="0"/>
              </a:spcAft>
              <a:buClrTx/>
              <a:buSzTx/>
              <a:buFontTx/>
              <a:buAutoNum type="arabicPeriod" startAt="3"/>
              <a:tabLst/>
            </a:pPr>
            <a:r>
              <a:rPr kumimoji="0" lang="en-US" altLang="en-US" sz="1200" b="0" i="0" u="none" strike="noStrike" cap="none" normalizeH="0" baseline="0" dirty="0" smtClean="0">
                <a:ln>
                  <a:noFill/>
                </a:ln>
                <a:solidFill>
                  <a:srgbClr val="091E42"/>
                </a:solidFill>
                <a:effectLst/>
                <a:latin typeface="Charlie Text"/>
              </a:rPr>
              <a:t>Enter a name, JQL query, and description for the filter. For more information on JQL, check out our </a:t>
            </a:r>
            <a:r>
              <a:rPr kumimoji="0" lang="en-US" altLang="en-US" sz="1200" b="0" i="0" u="none" strike="noStrike" cap="none" normalizeH="0" baseline="0" dirty="0" smtClean="0">
                <a:ln>
                  <a:noFill/>
                </a:ln>
                <a:solidFill>
                  <a:srgbClr val="0052CC"/>
                </a:solidFill>
                <a:effectLst/>
                <a:latin typeface="Charlie Text"/>
                <a:hlinkClick r:id="rId2"/>
              </a:rPr>
              <a:t>advanced searching documentation</a:t>
            </a:r>
            <a:r>
              <a:rPr kumimoji="0" lang="en-US" altLang="en-US" sz="1200" b="0" i="0" u="none" strike="noStrike" cap="none" normalizeH="0" baseline="0" dirty="0" smtClean="0">
                <a:ln>
                  <a:noFill/>
                </a:ln>
                <a:solidFill>
                  <a:srgbClr val="091E42"/>
                </a:solidFill>
                <a:effectLst/>
                <a:latin typeface="Charlie Text"/>
              </a:rPr>
              <a:t>.</a:t>
            </a:r>
          </a:p>
          <a:p>
            <a:pPr marL="0" marR="0" lvl="0" indent="0" algn="l" defTabSz="914400" rtl="0" eaLnBrk="0" fontAlgn="base" latinLnBrk="0" hangingPunct="0">
              <a:lnSpc>
                <a:spcPct val="100000"/>
              </a:lnSpc>
              <a:spcBef>
                <a:spcPct val="0"/>
              </a:spcBef>
              <a:spcAft>
                <a:spcPct val="0"/>
              </a:spcAft>
              <a:buClrTx/>
              <a:buSzTx/>
              <a:buFontTx/>
              <a:buAutoNum type="arabicPeriod" startAt="4"/>
              <a:tabLst/>
            </a:pPr>
            <a:r>
              <a:rPr kumimoji="0" lang="en-US" altLang="en-US" sz="1200" b="0" i="0" u="none" strike="noStrike" cap="none" normalizeH="0" baseline="0" dirty="0" smtClean="0">
                <a:ln>
                  <a:noFill/>
                </a:ln>
                <a:solidFill>
                  <a:srgbClr val="091E42"/>
                </a:solidFill>
                <a:effectLst/>
                <a:latin typeface="Charlie Text"/>
              </a:rPr>
              <a:t>Click </a:t>
            </a:r>
            <a:r>
              <a:rPr kumimoji="0" lang="en-US" altLang="en-US" sz="1200" b="1" i="0" u="none" strike="noStrike" cap="none" normalizeH="0" baseline="0" dirty="0" smtClean="0">
                <a:ln>
                  <a:noFill/>
                </a:ln>
                <a:solidFill>
                  <a:srgbClr val="091E42"/>
                </a:solidFill>
                <a:effectLst/>
                <a:latin typeface="Charlie Text"/>
              </a:rPr>
              <a:t>Add</a:t>
            </a:r>
            <a:r>
              <a:rPr kumimoji="0" lang="en-US" altLang="en-US" sz="1200" b="0" i="0" u="none" strike="noStrike" cap="none" normalizeH="0" baseline="0" dirty="0" smtClean="0">
                <a:ln>
                  <a:noFill/>
                </a:ln>
                <a:solidFill>
                  <a:srgbClr val="091E42"/>
                </a:solidFill>
                <a:effectLst/>
                <a:latin typeface="Charlie Text"/>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200" b="1" i="0" u="none" strike="noStrike" cap="none" normalizeH="0" baseline="0" dirty="0" smtClean="0">
              <a:ln>
                <a:noFill/>
              </a:ln>
              <a:solidFill>
                <a:srgbClr val="091E42"/>
              </a:solidFill>
              <a:effectLst/>
              <a:latin typeface="Charlie Text"/>
            </a:endParaRPr>
          </a:p>
        </p:txBody>
      </p:sp>
      <p:pic>
        <p:nvPicPr>
          <p:cNvPr id="1026" name="Picture 2" descr="https://www.atlassian.com/dam/jcr:ab692971-1638-4a91-ad59-7e6fba4ba9c2/4_Quick%20filters.2018-09-28-17-33-2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682" y="3008672"/>
            <a:ext cx="4840647" cy="2145335"/>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Ellipses butt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50588" y="3249061"/>
            <a:ext cx="184725" cy="100759"/>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45682" y="477078"/>
            <a:ext cx="12237682" cy="1384995"/>
          </a:xfrm>
          <a:prstGeom prst="rect">
            <a:avLst/>
          </a:prstGeom>
        </p:spPr>
        <p:txBody>
          <a:bodyPr wrap="square">
            <a:spAutoFit/>
          </a:bodyPr>
          <a:lstStyle/>
          <a:p>
            <a:pPr fontAlgn="base"/>
            <a:r>
              <a:rPr lang="en-US" sz="1400" b="1" u="sng" dirty="0" smtClean="0"/>
              <a:t>Flagging an issue:  </a:t>
            </a:r>
            <a:r>
              <a:rPr lang="en-US" sz="1400" dirty="0" smtClean="0"/>
              <a:t>is useful because it encourages collaboration and communication throughout the team. </a:t>
            </a:r>
          </a:p>
          <a:p>
            <a:pPr fontAlgn="base"/>
            <a:r>
              <a:rPr lang="en-US" sz="1400" dirty="0" smtClean="0"/>
              <a:t>Here are some examples:</a:t>
            </a:r>
          </a:p>
          <a:p>
            <a:pPr fontAlgn="base"/>
            <a:r>
              <a:rPr lang="en-US" sz="1400" dirty="0" smtClean="0"/>
              <a:t>You're working on a task, but realize you don't have capacity to finish it off. You can flag the issue, and a team member with spare capacity who looks at the board can jump on and help.</a:t>
            </a:r>
          </a:p>
          <a:p>
            <a:pPr fontAlgn="base"/>
            <a:r>
              <a:rPr lang="en-US" sz="1400" dirty="0" smtClean="0"/>
              <a:t>An issue you're working on becomes blocked. You can flag the issue, add a comment explaining the blocker, and move on to the next task. Anyone who looks at the board will see that it has been flagged, and understand what's going on when they open it.</a:t>
            </a:r>
          </a:p>
        </p:txBody>
      </p:sp>
    </p:spTree>
    <p:extLst>
      <p:ext uri="{BB962C8B-B14F-4D97-AF65-F5344CB8AC3E}">
        <p14:creationId xmlns:p14="http://schemas.microsoft.com/office/powerpoint/2010/main" val="26497363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33955" y="1514450"/>
            <a:ext cx="7950186" cy="3381897"/>
          </a:xfrm>
          <a:prstGeom prst="rect">
            <a:avLst/>
          </a:prstGeom>
        </p:spPr>
      </p:pic>
      <p:sp>
        <p:nvSpPr>
          <p:cNvPr id="3" name="TextBox 2"/>
          <p:cNvSpPr txBox="1"/>
          <p:nvPr/>
        </p:nvSpPr>
        <p:spPr>
          <a:xfrm>
            <a:off x="95416" y="445273"/>
            <a:ext cx="9438198" cy="923330"/>
          </a:xfrm>
          <a:prstGeom prst="rect">
            <a:avLst/>
          </a:prstGeom>
          <a:noFill/>
        </p:spPr>
        <p:txBody>
          <a:bodyPr wrap="square" rtlCol="0">
            <a:spAutoFit/>
          </a:bodyPr>
          <a:lstStyle/>
          <a:p>
            <a:r>
              <a:rPr lang="en-US" dirty="0" smtClean="0">
                <a:hlinkClick r:id="rId3"/>
              </a:rPr>
              <a:t>Agile</a:t>
            </a:r>
            <a:r>
              <a:rPr lang="en-US" dirty="0">
                <a:hlinkClick r:id="rId3"/>
              </a:rPr>
              <a:t> project management </a:t>
            </a:r>
            <a:r>
              <a:rPr lang="en-US" dirty="0" smtClean="0">
                <a:hlinkClick r:id="rId3"/>
              </a:rPr>
              <a:t>style</a:t>
            </a:r>
            <a:r>
              <a:rPr lang="en-US" dirty="0" smtClean="0"/>
              <a:t>: </a:t>
            </a:r>
            <a:r>
              <a:rPr lang="en-US" dirty="0"/>
              <a:t>which takes an iterative approach to development with regular feedback intervals. These iterations allow for the team to be diverted to (and productive in) another area of the project while a blocking issue is resolved.</a:t>
            </a:r>
          </a:p>
        </p:txBody>
      </p:sp>
    </p:spTree>
    <p:extLst>
      <p:ext uri="{BB962C8B-B14F-4D97-AF65-F5344CB8AC3E}">
        <p14:creationId xmlns:p14="http://schemas.microsoft.com/office/powerpoint/2010/main" val="21027025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1562" y="0"/>
            <a:ext cx="12263562" cy="7048083"/>
          </a:xfrm>
          <a:prstGeom prst="rect">
            <a:avLst/>
          </a:prstGeom>
        </p:spPr>
        <p:txBody>
          <a:bodyPr wrap="square">
            <a:spAutoFit/>
          </a:bodyPr>
          <a:lstStyle/>
          <a:p>
            <a:pPr fontAlgn="base"/>
            <a:r>
              <a:rPr lang="en-US" sz="1400" b="1" i="0" u="sng" strike="noStrike" dirty="0" smtClean="0">
                <a:solidFill>
                  <a:srgbClr val="253858"/>
                </a:solidFill>
                <a:effectLst/>
                <a:latin typeface="Charlie Text"/>
              </a:rPr>
              <a:t>How to build a great agile program:</a:t>
            </a:r>
          </a:p>
          <a:p>
            <a:pPr fontAlgn="base"/>
            <a:r>
              <a:rPr lang="en-US" sz="1200" dirty="0"/>
              <a:t>When a program transitions from traditional project management to agile, the team and the stakeholders must embrace two important concepts:</a:t>
            </a:r>
          </a:p>
          <a:p>
            <a:pPr fontAlgn="base">
              <a:buFont typeface="Arial" panose="020B0604020202020204" pitchFamily="34" charset="0"/>
              <a:buChar char="•"/>
            </a:pPr>
            <a:r>
              <a:rPr lang="en-US" sz="1200" dirty="0"/>
              <a:t>The product owner's focus is to optimize the value of the development team's output. The development team relies on the product owner prioritizing the most important work first.</a:t>
            </a:r>
          </a:p>
          <a:p>
            <a:pPr fontAlgn="base">
              <a:buFont typeface="Arial" panose="020B0604020202020204" pitchFamily="34" charset="0"/>
              <a:buChar char="•"/>
            </a:pPr>
            <a:r>
              <a:rPr lang="en-US" sz="1200" dirty="0"/>
              <a:t>The development team can only accept work as it has capacity for it. The product owner doesn't push work to the team or commit them to arbitrary deadlines. The development team pulls work from the program's backlog as it can accept new work.</a:t>
            </a:r>
          </a:p>
          <a:p>
            <a:pPr fontAlgn="base"/>
            <a:r>
              <a:rPr lang="en-US" sz="1200" dirty="0"/>
              <a:t>Let's explore the mechanisms agile programs use to organize, run, and structure work in an iterative way</a:t>
            </a:r>
            <a:r>
              <a:rPr lang="en-US" sz="1200" dirty="0" smtClean="0"/>
              <a:t>.</a:t>
            </a:r>
          </a:p>
          <a:p>
            <a:pPr fontAlgn="base"/>
            <a:r>
              <a:rPr lang="en-US" sz="1200" b="1" u="sng" dirty="0" smtClean="0">
                <a:solidFill>
                  <a:srgbClr val="253858"/>
                </a:solidFill>
                <a:latin typeface="Charlie Text"/>
              </a:rPr>
              <a:t>Roadmaps:</a:t>
            </a:r>
            <a:endParaRPr lang="en-US" sz="1200" b="1" u="sng" dirty="0">
              <a:solidFill>
                <a:srgbClr val="253858"/>
              </a:solidFill>
              <a:latin typeface="Charlie Text"/>
            </a:endParaRPr>
          </a:p>
          <a:p>
            <a:pPr fontAlgn="base"/>
            <a:r>
              <a:rPr lang="en-US" sz="1200" dirty="0"/>
              <a:t>A </a:t>
            </a:r>
            <a:r>
              <a:rPr lang="en-US" sz="1200" dirty="0">
                <a:hlinkClick r:id="rId2"/>
              </a:rPr>
              <a:t>roadmap</a:t>
            </a:r>
            <a:r>
              <a:rPr lang="en-US" sz="1200" dirty="0"/>
              <a:t> outlines how a product or solution develops over time. Roadmaps are composed of initiatives, which are large areas of functionality, and include timelines that communicate when a feature will be available. As the program develops, it's accepted that the roadmap will change–sometimes subtly, sometimes broadly. The goal is to keep the roadmap focused on current market conditions and long-term goals. </a:t>
            </a:r>
            <a:endParaRPr lang="en-US" sz="1200" dirty="0" smtClean="0"/>
          </a:p>
          <a:p>
            <a:pPr fontAlgn="base"/>
            <a:endParaRPr lang="en-US" sz="1200" dirty="0" smtClean="0"/>
          </a:p>
          <a:p>
            <a:pPr fontAlgn="base"/>
            <a:endParaRPr lang="en-US" sz="1200" dirty="0" smtClean="0"/>
          </a:p>
          <a:p>
            <a:pPr fontAlgn="base"/>
            <a:endParaRPr lang="en-US" sz="1200" dirty="0"/>
          </a:p>
          <a:p>
            <a:pPr fontAlgn="base"/>
            <a:endParaRPr lang="en-US" sz="1200" dirty="0" smtClean="0"/>
          </a:p>
          <a:p>
            <a:pPr fontAlgn="base"/>
            <a:endParaRPr lang="en-US" sz="1200" b="1" u="sng" dirty="0" smtClean="0">
              <a:solidFill>
                <a:srgbClr val="253858"/>
              </a:solidFill>
              <a:latin typeface="Charlie Text"/>
            </a:endParaRPr>
          </a:p>
          <a:p>
            <a:pPr fontAlgn="base"/>
            <a:endParaRPr lang="en-US" sz="1200" b="1" u="sng" dirty="0">
              <a:solidFill>
                <a:srgbClr val="253858"/>
              </a:solidFill>
              <a:latin typeface="Charlie Text"/>
            </a:endParaRPr>
          </a:p>
          <a:p>
            <a:pPr fontAlgn="base"/>
            <a:r>
              <a:rPr lang="en-US" sz="1200" b="1" u="sng" dirty="0" smtClean="0">
                <a:solidFill>
                  <a:srgbClr val="253858"/>
                </a:solidFill>
                <a:latin typeface="Charlie Text"/>
              </a:rPr>
              <a:t>Requirements</a:t>
            </a:r>
            <a:endParaRPr lang="en-US" sz="1200" b="1" u="sng" dirty="0">
              <a:solidFill>
                <a:srgbClr val="253858"/>
              </a:solidFill>
              <a:latin typeface="Charlie Text"/>
            </a:endParaRPr>
          </a:p>
          <a:p>
            <a:pPr fontAlgn="base"/>
            <a:r>
              <a:rPr lang="en-US" sz="1200" dirty="0"/>
              <a:t>Each </a:t>
            </a:r>
            <a:r>
              <a:rPr lang="en-US" sz="1200" dirty="0">
                <a:hlinkClick r:id="rId3"/>
              </a:rPr>
              <a:t>initiative</a:t>
            </a:r>
            <a:r>
              <a:rPr lang="en-US" sz="1200" dirty="0"/>
              <a:t> in the roadmap breaks down into a set of requirements. Agile requirements are lightweight descriptions of required functionality, rather than the 100-page documents associated with traditional projects. They evolve over time and capitalize on the team's shared understanding of the customer and the desired product. Agile requirements remain lean while everyone on the team develops a shared understanding via ongoing conversation and collaboration. </a:t>
            </a:r>
            <a:r>
              <a:rPr lang="en-US" sz="1200" dirty="0"/>
              <a:t>Only when implementation is about to begin are they are fleshed out with full details.</a:t>
            </a:r>
            <a:r>
              <a:rPr lang="en-US" dirty="0"/>
              <a:t> </a:t>
            </a:r>
            <a:endParaRPr lang="en-US" dirty="0" smtClean="0"/>
          </a:p>
          <a:p>
            <a:pPr fontAlgn="base"/>
            <a:r>
              <a:rPr lang="en-US" sz="1200" b="1" u="sng" dirty="0" smtClean="0">
                <a:solidFill>
                  <a:srgbClr val="253858"/>
                </a:solidFill>
                <a:latin typeface="Charlie Text"/>
              </a:rPr>
              <a:t>Backlog</a:t>
            </a:r>
            <a:endParaRPr lang="en-US" sz="1200" b="1" u="sng" dirty="0">
              <a:solidFill>
                <a:srgbClr val="253858"/>
              </a:solidFill>
              <a:latin typeface="Charlie Text"/>
            </a:endParaRPr>
          </a:p>
          <a:p>
            <a:pPr fontAlgn="base"/>
            <a:r>
              <a:rPr lang="en-US" sz="1200" dirty="0"/>
              <a:t>The </a:t>
            </a:r>
            <a:r>
              <a:rPr lang="en-US" sz="1200" dirty="0">
                <a:hlinkClick r:id="rId4"/>
              </a:rPr>
              <a:t>backlog</a:t>
            </a:r>
            <a:r>
              <a:rPr lang="en-US" sz="1200" dirty="0"/>
              <a:t> sets the priorities for the agile program. The team includes all work items in the backlog: new features, bugs, enhancements, technical or architectural tasks, etc. The product owner prioritizes the work on the backlog for the engineering team. The development team then uses the prioritized backlog as its single source of truth for what work needs to be done. </a:t>
            </a:r>
          </a:p>
          <a:p>
            <a:pPr fontAlgn="base"/>
            <a:r>
              <a:rPr lang="en-US" sz="1200" dirty="0"/>
              <a:t>Agile delivery vehicles</a:t>
            </a:r>
          </a:p>
          <a:p>
            <a:pPr fontAlgn="base"/>
            <a:r>
              <a:rPr lang="en-US" sz="1200" dirty="0"/>
              <a:t>Agile can be implemented using various frameworks (like </a:t>
            </a:r>
            <a:r>
              <a:rPr lang="en-US" sz="1200" dirty="0">
                <a:hlinkClick r:id="rId5"/>
              </a:rPr>
              <a:t>scrum</a:t>
            </a:r>
            <a:r>
              <a:rPr lang="en-US" sz="1200" dirty="0"/>
              <a:t> and </a:t>
            </a:r>
            <a:r>
              <a:rPr lang="en-US" sz="1200" dirty="0" err="1">
                <a:hlinkClick r:id="rId6"/>
              </a:rPr>
              <a:t>kanban</a:t>
            </a:r>
            <a:r>
              <a:rPr lang="en-US" sz="1200" dirty="0"/>
              <a:t>) to deliver software. Scrum teams use sprints to guide development, and </a:t>
            </a:r>
            <a:r>
              <a:rPr lang="en-US" sz="1200" dirty="0" err="1"/>
              <a:t>kanban</a:t>
            </a:r>
            <a:r>
              <a:rPr lang="en-US" sz="1200" dirty="0"/>
              <a:t> teams often work without fixed work intervals. </a:t>
            </a:r>
            <a:r>
              <a:rPr lang="en-US" sz="1200" dirty="0"/>
              <a:t>Both frameworks, however, use large </a:t>
            </a:r>
            <a:r>
              <a:rPr lang="en-US" sz="1200" dirty="0">
                <a:hlinkClick r:id="rId7"/>
              </a:rPr>
              <a:t>delivery vehicles</a:t>
            </a:r>
            <a:r>
              <a:rPr lang="en-US" sz="1200" dirty="0"/>
              <a:t> like epics and versions to structure development for a synchronized release cadence out to production</a:t>
            </a:r>
            <a:r>
              <a:rPr lang="en-US" sz="1200" dirty="0" smtClean="0"/>
              <a:t>.</a:t>
            </a:r>
          </a:p>
          <a:p>
            <a:pPr fontAlgn="base"/>
            <a:r>
              <a:rPr lang="en-US" sz="1200" b="1" u="sng" dirty="0" smtClean="0">
                <a:solidFill>
                  <a:srgbClr val="253858"/>
                </a:solidFill>
                <a:latin typeface="Charlie Text"/>
              </a:rPr>
              <a:t>Agile </a:t>
            </a:r>
            <a:r>
              <a:rPr lang="en-US" sz="1200" b="1" u="sng" dirty="0">
                <a:solidFill>
                  <a:srgbClr val="253858"/>
                </a:solidFill>
                <a:latin typeface="Charlie Text"/>
              </a:rPr>
              <a:t>metrics</a:t>
            </a:r>
          </a:p>
          <a:p>
            <a:pPr fontAlgn="base"/>
            <a:r>
              <a:rPr lang="en-US" sz="1200" dirty="0"/>
              <a:t>Agile teams thrive on </a:t>
            </a:r>
            <a:r>
              <a:rPr lang="en-US" sz="1200" dirty="0">
                <a:hlinkClick r:id="rId8"/>
              </a:rPr>
              <a:t>metrics</a:t>
            </a:r>
            <a:r>
              <a:rPr lang="en-US" sz="1200" dirty="0"/>
              <a:t>. </a:t>
            </a:r>
            <a:r>
              <a:rPr lang="en-US" sz="1200" dirty="0">
                <a:hlinkClick r:id="rId9"/>
              </a:rPr>
              <a:t>Work in progress</a:t>
            </a:r>
            <a:r>
              <a:rPr lang="en-US" sz="1200" dirty="0"/>
              <a:t> (WIP) limits keep the team, and the business, focused on delivering the highest priority work. Graphs like </a:t>
            </a:r>
            <a:r>
              <a:rPr lang="en-US" sz="1200" dirty="0" err="1"/>
              <a:t>burndown</a:t>
            </a:r>
            <a:r>
              <a:rPr lang="en-US" sz="1200" dirty="0"/>
              <a:t> and control charts help the team predict their delivery cadence, and continuous flow diagrams help identify bottlenecks. </a:t>
            </a:r>
            <a:r>
              <a:rPr lang="en-US" sz="1200" dirty="0"/>
              <a:t>These metrics and artifacts keep everyone focused on the big goals and boost confidence in the team's ability to deliver future work. </a:t>
            </a:r>
            <a:endParaRPr lang="en-US" sz="1200" dirty="0" smtClean="0"/>
          </a:p>
          <a:p>
            <a:pPr fontAlgn="base"/>
            <a:r>
              <a:rPr lang="en-US" sz="1200" b="1" u="sng" dirty="0" smtClean="0">
                <a:solidFill>
                  <a:srgbClr val="253858"/>
                </a:solidFill>
                <a:latin typeface="Charlie Text"/>
              </a:rPr>
              <a:t>Agile </a:t>
            </a:r>
            <a:r>
              <a:rPr lang="en-US" sz="1200" b="1" u="sng" dirty="0">
                <a:solidFill>
                  <a:srgbClr val="253858"/>
                </a:solidFill>
                <a:latin typeface="Charlie Text"/>
              </a:rPr>
              <a:t>runs on trust</a:t>
            </a:r>
          </a:p>
          <a:p>
            <a:pPr fontAlgn="base"/>
            <a:r>
              <a:rPr lang="en-US" sz="1200" dirty="0"/>
              <a:t>An agile program cannot function without a high level of trust amongst team members. It requires candor to have difficult conversations regarding what's right for the program and the product. Because conversations happen at regular intervals, ideas and concerns are regularly expressed. That means team members also have to be confident in each other's ability (and willingness) to execute on the decisions made during those conversations.</a:t>
            </a:r>
          </a:p>
          <a:p>
            <a:pPr fontAlgn="base"/>
            <a:r>
              <a:rPr lang="en-US" sz="1200" dirty="0"/>
              <a:t>In summary, agile development is a structured and iterative approach to making software. It gives you the ability to respond to change without going off the rails. </a:t>
            </a:r>
            <a:r>
              <a:rPr lang="en-US" sz="1200" dirty="0"/>
              <a:t>And that's good news for any program. </a:t>
            </a:r>
          </a:p>
        </p:txBody>
      </p:sp>
      <p:pic>
        <p:nvPicPr>
          <p:cNvPr id="3" name="Picture 2"/>
          <p:cNvPicPr>
            <a:picLocks noChangeAspect="1"/>
          </p:cNvPicPr>
          <p:nvPr/>
        </p:nvPicPr>
        <p:blipFill>
          <a:blip r:embed="rId10"/>
          <a:stretch>
            <a:fillRect/>
          </a:stretch>
        </p:blipFill>
        <p:spPr>
          <a:xfrm>
            <a:off x="2051436" y="1794384"/>
            <a:ext cx="3721211" cy="1359551"/>
          </a:xfrm>
          <a:prstGeom prst="rect">
            <a:avLst/>
          </a:prstGeom>
        </p:spPr>
      </p:pic>
    </p:spTree>
    <p:extLst>
      <p:ext uri="{BB962C8B-B14F-4D97-AF65-F5344CB8AC3E}">
        <p14:creationId xmlns:p14="http://schemas.microsoft.com/office/powerpoint/2010/main" val="14523285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562" y="0"/>
            <a:ext cx="11624807" cy="6273579"/>
          </a:xfrm>
          <a:prstGeom prst="rect">
            <a:avLst/>
          </a:prstGeom>
        </p:spPr>
      </p:pic>
    </p:spTree>
    <p:extLst>
      <p:ext uri="{BB962C8B-B14F-4D97-AF65-F5344CB8AC3E}">
        <p14:creationId xmlns:p14="http://schemas.microsoft.com/office/powerpoint/2010/main" val="26248183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9600" y="0"/>
            <a:ext cx="10972800" cy="6858000"/>
          </a:xfrm>
          <a:prstGeom prst="rect">
            <a:avLst/>
          </a:prstGeom>
        </p:spPr>
      </p:pic>
    </p:spTree>
    <p:extLst>
      <p:ext uri="{BB962C8B-B14F-4D97-AF65-F5344CB8AC3E}">
        <p14:creationId xmlns:p14="http://schemas.microsoft.com/office/powerpoint/2010/main" val="37684507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Agile epics vs stories vs themes | Atlassian Agile Coac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10202" y="2368149"/>
            <a:ext cx="5915025" cy="3957762"/>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193937" y="151180"/>
            <a:ext cx="10977645" cy="1785104"/>
          </a:xfrm>
          <a:prstGeom prst="rect">
            <a:avLst/>
          </a:prstGeom>
        </p:spPr>
        <p:txBody>
          <a:bodyPr wrap="square">
            <a:spAutoFit/>
          </a:bodyPr>
          <a:lstStyle/>
          <a:p>
            <a:pPr lvl="0" eaLnBrk="0" fontAlgn="base" hangingPunct="0">
              <a:spcBef>
                <a:spcPct val="0"/>
              </a:spcBef>
              <a:spcAft>
                <a:spcPct val="0"/>
              </a:spcAft>
            </a:pPr>
            <a:r>
              <a:rPr kumimoji="0" lang="en-US" altLang="en-US" sz="2000" b="0" i="0" u="none" strike="noStrike" cap="none" normalizeH="0" baseline="0" dirty="0" smtClean="0">
                <a:ln>
                  <a:noFill/>
                </a:ln>
                <a:solidFill>
                  <a:srgbClr val="253858"/>
                </a:solidFill>
                <a:effectLst/>
                <a:latin typeface="Charlie Text"/>
              </a:rPr>
              <a:t>What are stories, epics, initiatives, and themes?</a:t>
            </a:r>
          </a:p>
          <a:p>
            <a:pPr lvl="0" eaLnBrk="0" fontAlgn="base" hangingPunct="0">
              <a:spcBef>
                <a:spcPct val="0"/>
              </a:spcBef>
              <a:spcAft>
                <a:spcPct val="0"/>
              </a:spcAft>
              <a:buFontTx/>
              <a:buChar char="•"/>
            </a:pPr>
            <a:r>
              <a:rPr lang="en-US" altLang="en-US" b="1" dirty="0">
                <a:solidFill>
                  <a:srgbClr val="0052CC"/>
                </a:solidFill>
                <a:latin typeface="Charlie Text"/>
                <a:hlinkClick r:id="rId3"/>
              </a:rPr>
              <a:t>Stories</a:t>
            </a:r>
            <a:r>
              <a:rPr lang="en-US" altLang="en-US" dirty="0">
                <a:solidFill>
                  <a:srgbClr val="091E42"/>
                </a:solidFill>
                <a:latin typeface="Charlie Text"/>
              </a:rPr>
              <a:t>, also called “user stories,” are short requirements or requests written from the perspective of an end user.</a:t>
            </a:r>
            <a:r>
              <a:rPr kumimoji="0" lang="en-US" altLang="en-US" sz="1400" b="0" i="0" u="none" strike="noStrike" cap="none" normalizeH="0" baseline="0" dirty="0" smtClean="0">
                <a:ln>
                  <a:noFill/>
                </a:ln>
                <a:solidFill>
                  <a:srgbClr val="091E42"/>
                </a:solidFill>
                <a:effectLst/>
                <a:latin typeface="Charlie Text"/>
              </a:rPr>
              <a:t> </a:t>
            </a:r>
            <a:endParaRPr lang="en-US" altLang="en-US" dirty="0">
              <a:solidFill>
                <a:srgbClr val="091E42"/>
              </a:solidFill>
              <a:latin typeface="Charlie Text"/>
            </a:endParaRPr>
          </a:p>
          <a:p>
            <a:pPr lvl="0" eaLnBrk="0" fontAlgn="base" hangingPunct="0">
              <a:spcBef>
                <a:spcPct val="0"/>
              </a:spcBef>
              <a:spcAft>
                <a:spcPct val="0"/>
              </a:spcAft>
              <a:buFontTx/>
              <a:buChar char="•"/>
            </a:pPr>
            <a:r>
              <a:rPr lang="en-US" altLang="en-US" b="1" dirty="0">
                <a:solidFill>
                  <a:srgbClr val="0052CC"/>
                </a:solidFill>
                <a:latin typeface="Charlie Text"/>
                <a:hlinkClick r:id="rId4"/>
              </a:rPr>
              <a:t>Epics</a:t>
            </a:r>
            <a:r>
              <a:rPr lang="en-US" altLang="en-US" dirty="0">
                <a:solidFill>
                  <a:srgbClr val="091E42"/>
                </a:solidFill>
                <a:latin typeface="Charlie Text"/>
              </a:rPr>
              <a:t> are large bodies of work that can be broken down into a number of smaller tasks (called stories).</a:t>
            </a:r>
            <a:r>
              <a:rPr kumimoji="0" lang="en-US" altLang="en-US" sz="1400" b="0" i="0" u="none" strike="noStrike" cap="none" normalizeH="0" baseline="0" dirty="0" smtClean="0">
                <a:ln>
                  <a:noFill/>
                </a:ln>
                <a:solidFill>
                  <a:srgbClr val="091E42"/>
                </a:solidFill>
                <a:effectLst/>
                <a:latin typeface="Charlie Text"/>
              </a:rPr>
              <a:t> </a:t>
            </a:r>
            <a:endParaRPr lang="en-US" altLang="en-US" dirty="0">
              <a:solidFill>
                <a:srgbClr val="091E42"/>
              </a:solidFill>
              <a:latin typeface="Charlie Text"/>
            </a:endParaRPr>
          </a:p>
          <a:p>
            <a:pPr lvl="0" eaLnBrk="0" fontAlgn="base" hangingPunct="0">
              <a:spcBef>
                <a:spcPct val="0"/>
              </a:spcBef>
              <a:spcAft>
                <a:spcPct val="0"/>
              </a:spcAft>
              <a:buFontTx/>
              <a:buChar char="•"/>
            </a:pPr>
            <a:r>
              <a:rPr lang="en-US" altLang="en-US" b="1" dirty="0">
                <a:solidFill>
                  <a:srgbClr val="091E42"/>
                </a:solidFill>
                <a:latin typeface="Charlie Text"/>
              </a:rPr>
              <a:t>Initiatives</a:t>
            </a:r>
            <a:r>
              <a:rPr lang="en-US" altLang="en-US" dirty="0">
                <a:solidFill>
                  <a:srgbClr val="091E42"/>
                </a:solidFill>
                <a:latin typeface="Charlie Text"/>
              </a:rPr>
              <a:t> are collections of epics that drive toward a common goal.</a:t>
            </a:r>
            <a:r>
              <a:rPr kumimoji="0" lang="en-US" altLang="en-US" sz="1400" b="0" i="0" u="none" strike="noStrike" cap="none" normalizeH="0" baseline="0" dirty="0" smtClean="0">
                <a:ln>
                  <a:noFill/>
                </a:ln>
                <a:solidFill>
                  <a:srgbClr val="091E42"/>
                </a:solidFill>
                <a:effectLst/>
                <a:latin typeface="Charlie Text"/>
              </a:rPr>
              <a:t> </a:t>
            </a:r>
            <a:endParaRPr lang="en-US" altLang="en-US" dirty="0">
              <a:solidFill>
                <a:srgbClr val="091E42"/>
              </a:solidFill>
              <a:latin typeface="Charlie Text"/>
            </a:endParaRPr>
          </a:p>
          <a:p>
            <a:pPr lvl="0" eaLnBrk="0" fontAlgn="base" hangingPunct="0">
              <a:spcBef>
                <a:spcPct val="0"/>
              </a:spcBef>
              <a:spcAft>
                <a:spcPct val="0"/>
              </a:spcAft>
              <a:buFontTx/>
              <a:buChar char="•"/>
            </a:pPr>
            <a:r>
              <a:rPr lang="en-US" altLang="en-US" b="1" dirty="0">
                <a:solidFill>
                  <a:srgbClr val="091E42"/>
                </a:solidFill>
                <a:latin typeface="Charlie Text"/>
              </a:rPr>
              <a:t>Themes</a:t>
            </a:r>
            <a:r>
              <a:rPr lang="en-US" altLang="en-US" dirty="0">
                <a:solidFill>
                  <a:srgbClr val="091E42"/>
                </a:solidFill>
                <a:latin typeface="Charlie Text"/>
              </a:rPr>
              <a:t> are large focus areas that span the organization.</a:t>
            </a:r>
            <a:r>
              <a:rPr kumimoji="0" lang="en-US" altLang="en-US" sz="1400" b="0" i="0" u="none" strike="noStrike" cap="none" normalizeH="0" baseline="0" dirty="0" smtClean="0">
                <a:ln>
                  <a:noFill/>
                </a:ln>
                <a:solidFill>
                  <a:srgbClr val="091E42"/>
                </a:solidFill>
                <a:effectLst/>
                <a:latin typeface="Charlie Text"/>
              </a:rPr>
              <a:t> </a:t>
            </a:r>
          </a:p>
        </p:txBody>
      </p:sp>
    </p:spTree>
    <p:extLst>
      <p:ext uri="{BB962C8B-B14F-4D97-AF65-F5344CB8AC3E}">
        <p14:creationId xmlns:p14="http://schemas.microsoft.com/office/powerpoint/2010/main" val="27280605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1354</TotalTime>
  <Words>370</Words>
  <Application>Microsoft Office PowerPoint</Application>
  <PresentationFormat>Widescreen</PresentationFormat>
  <Paragraphs>85</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Calibri Light</vt:lpstr>
      <vt:lpstr>Charlie Text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Ameren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Anoth, Bash</dc:creator>
  <cp:lastModifiedBy>Anoth, Bash</cp:lastModifiedBy>
  <cp:revision>9</cp:revision>
  <cp:lastPrinted>2018-11-19T22:20:06Z</cp:lastPrinted>
  <dcterms:created xsi:type="dcterms:W3CDTF">2018-11-19T22:19:54Z</dcterms:created>
  <dcterms:modified xsi:type="dcterms:W3CDTF">2018-11-20T20:54:18Z</dcterms:modified>
</cp:coreProperties>
</file>